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1" r:id="rId4"/>
    <p:sldId id="266" r:id="rId5"/>
    <p:sldId id="262" r:id="rId6"/>
    <p:sldId id="263" r:id="rId7"/>
    <p:sldId id="268" r:id="rId8"/>
    <p:sldId id="267" r:id="rId9"/>
    <p:sldId id="269" r:id="rId10"/>
    <p:sldId id="270" r:id="rId11"/>
    <p:sldId id="27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D869E-FDCA-4047-9867-1787AE3828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C04B0F-293D-4493-AE50-4CAFB16E8A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AC21FC6-E842-4052-BF80-A5C60D8617A1}"/>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5" name="Footer Placeholder 4">
            <a:extLst>
              <a:ext uri="{FF2B5EF4-FFF2-40B4-BE49-F238E27FC236}">
                <a16:creationId xmlns:a16="http://schemas.microsoft.com/office/drawing/2014/main" id="{85E8B331-B329-492C-BF2A-D26127C295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3243DA-2435-4311-AAA5-0DC900953C9C}"/>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1696221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74A1C-252E-4909-8A52-DEEAF0685D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E83116-7BDF-4CB4-B056-D1E10BF60F6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5CC9EE-D798-41FA-9651-38998D0818C2}"/>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5" name="Footer Placeholder 4">
            <a:extLst>
              <a:ext uri="{FF2B5EF4-FFF2-40B4-BE49-F238E27FC236}">
                <a16:creationId xmlns:a16="http://schemas.microsoft.com/office/drawing/2014/main" id="{185638BB-B29B-4A8C-8C47-207BEBDFF2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62D20-908B-4EE4-862F-A8BF590070E5}"/>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4242575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AF8FE-3F17-455F-A3DA-9A02F63DE8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CADE67-7F46-410F-B6B0-FFF9C8A13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E911197-C078-4359-88AF-F771F34AAF1C}"/>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5" name="Footer Placeholder 4">
            <a:extLst>
              <a:ext uri="{FF2B5EF4-FFF2-40B4-BE49-F238E27FC236}">
                <a16:creationId xmlns:a16="http://schemas.microsoft.com/office/drawing/2014/main" id="{5B198CA8-B5A5-48FB-88B0-F0963ABB4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1B3B55-2F8E-41AF-8531-811D344259A4}"/>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1598796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B0598-E613-4CB5-B98D-EDBEDAE439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588681-74AF-49B5-9865-7315D4EC3B9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D59AAA-70F5-4E66-B98B-02312899368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19F997-D179-4670-B280-D43D590C0BC4}"/>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6" name="Footer Placeholder 5">
            <a:extLst>
              <a:ext uri="{FF2B5EF4-FFF2-40B4-BE49-F238E27FC236}">
                <a16:creationId xmlns:a16="http://schemas.microsoft.com/office/drawing/2014/main" id="{007644C0-0655-4B91-9022-FF966A0467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056989-6FB1-4140-8DEF-4881EE0A214F}"/>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1395392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BBC6-51D2-4D9D-9D4E-A1307E5EEB7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8B544A-D77B-44A7-84E1-4EFD9584A0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FD69DC9-2378-49DA-B27F-FC7528374D2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CB30F8-A5AF-43B3-9BA8-499B529E0C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E2BBEE1-C127-4485-8603-A2D240456D1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5898691-4D41-42C9-A48A-72E405704BE2}"/>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8" name="Footer Placeholder 7">
            <a:extLst>
              <a:ext uri="{FF2B5EF4-FFF2-40B4-BE49-F238E27FC236}">
                <a16:creationId xmlns:a16="http://schemas.microsoft.com/office/drawing/2014/main" id="{39613AAD-1AD3-4320-84AA-7E50679933C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583402-A996-4E72-A91C-6ED3394B78B6}"/>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2357301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6953C-1F57-4484-8D53-BCB4885823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55EB79C-7645-4F69-A3FF-2D578DA55F1F}"/>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4" name="Footer Placeholder 3">
            <a:extLst>
              <a:ext uri="{FF2B5EF4-FFF2-40B4-BE49-F238E27FC236}">
                <a16:creationId xmlns:a16="http://schemas.microsoft.com/office/drawing/2014/main" id="{9964BBD8-E76C-482E-9620-9B7A021ABF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6A6CAC-8530-43F4-9A96-2E7A43174B7C}"/>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3616478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6D270D-BC5E-45B5-A34C-05E106EF72B5}"/>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3" name="Footer Placeholder 2">
            <a:extLst>
              <a:ext uri="{FF2B5EF4-FFF2-40B4-BE49-F238E27FC236}">
                <a16:creationId xmlns:a16="http://schemas.microsoft.com/office/drawing/2014/main" id="{0D95E226-225E-452B-9F28-098F716E9D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1BF4254-B103-40A3-B4B5-0226FD5686BB}"/>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919354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F31DD-D91A-4983-9884-30CDB9D58B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C4659CD-FB22-4A71-B901-529E215235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BE51BEA-03B5-4FED-806C-394D16E997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F3BFE0C-8ACA-44B9-AA3D-FD8154014017}"/>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6" name="Footer Placeholder 5">
            <a:extLst>
              <a:ext uri="{FF2B5EF4-FFF2-40B4-BE49-F238E27FC236}">
                <a16:creationId xmlns:a16="http://schemas.microsoft.com/office/drawing/2014/main" id="{30541FB5-F8B4-48D4-9876-0D9AD9E57E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36C170-0637-4E55-B7CB-950A302671D9}"/>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1882785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8F28F-718A-40E5-8649-1F3DDAB55C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F21890-6FEF-4B70-B673-7AF616A38E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2F76C7-AB9D-4CF3-9F65-4A32AB0106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93435E-54E3-490D-8CEF-C9F0B9AA133D}"/>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6" name="Footer Placeholder 5">
            <a:extLst>
              <a:ext uri="{FF2B5EF4-FFF2-40B4-BE49-F238E27FC236}">
                <a16:creationId xmlns:a16="http://schemas.microsoft.com/office/drawing/2014/main" id="{4651E1D9-8F58-4501-B840-0186EE742C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190E03-2961-4C37-A137-2327A797A68C}"/>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3567074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56FCD-87DE-4D99-8130-0462601DDF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76F864A-89B3-48CB-A96E-19E0A475E45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DBF919-67EA-4A36-B52F-EC53A7509B6B}"/>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5" name="Footer Placeholder 4">
            <a:extLst>
              <a:ext uri="{FF2B5EF4-FFF2-40B4-BE49-F238E27FC236}">
                <a16:creationId xmlns:a16="http://schemas.microsoft.com/office/drawing/2014/main" id="{6403052B-43F1-46A5-9DCC-50EFBBD14F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8604A1-7F73-4CC0-BA83-6CE23FAE86F1}"/>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1098039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A49E581-734D-4F00-AD18-B73CA9B6FC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A2E1CE-292C-4E73-B7A2-95D7F758EC1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F147F3-C7E4-4A85-A9E0-740D2E422BCF}"/>
              </a:ext>
            </a:extLst>
          </p:cNvPr>
          <p:cNvSpPr>
            <a:spLocks noGrp="1"/>
          </p:cNvSpPr>
          <p:nvPr>
            <p:ph type="dt" sz="half" idx="10"/>
          </p:nvPr>
        </p:nvSpPr>
        <p:spPr/>
        <p:txBody>
          <a:bodyPr/>
          <a:lstStyle/>
          <a:p>
            <a:fld id="{F4710A17-80C5-41C7-96E4-2AC58F378503}" type="datetimeFigureOut">
              <a:rPr lang="en-US" smtClean="0"/>
              <a:t>9/10/2018</a:t>
            </a:fld>
            <a:endParaRPr lang="en-US"/>
          </a:p>
        </p:txBody>
      </p:sp>
      <p:sp>
        <p:nvSpPr>
          <p:cNvPr id="5" name="Footer Placeholder 4">
            <a:extLst>
              <a:ext uri="{FF2B5EF4-FFF2-40B4-BE49-F238E27FC236}">
                <a16:creationId xmlns:a16="http://schemas.microsoft.com/office/drawing/2014/main" id="{3FAE8BCF-1970-4C3E-A4B6-35D3F063A2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CE0515-4743-4A54-91EE-3EC23267E76D}"/>
              </a:ext>
            </a:extLst>
          </p:cNvPr>
          <p:cNvSpPr>
            <a:spLocks noGrp="1"/>
          </p:cNvSpPr>
          <p:nvPr>
            <p:ph type="sldNum" sz="quarter" idx="12"/>
          </p:nvPr>
        </p:nvSpPr>
        <p:spPr/>
        <p:txBody>
          <a:bodyPr/>
          <a:lstStyle/>
          <a:p>
            <a:fld id="{F296A566-B464-4E09-82EE-C17EBDD23C73}" type="slidenum">
              <a:rPr lang="en-US" smtClean="0"/>
              <a:t>‹#›</a:t>
            </a:fld>
            <a:endParaRPr lang="en-US"/>
          </a:p>
        </p:txBody>
      </p:sp>
    </p:spTree>
    <p:extLst>
      <p:ext uri="{BB962C8B-B14F-4D97-AF65-F5344CB8AC3E}">
        <p14:creationId xmlns:p14="http://schemas.microsoft.com/office/powerpoint/2010/main" val="4127130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AF4C7B-3C53-41B8-BE88-D752AF9337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5ADF00-EB45-4929-9FF9-381188E58B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E19769-BD7C-4CB4-AD6B-C31E1D0DE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710A17-80C5-41C7-96E4-2AC58F378503}" type="datetimeFigureOut">
              <a:rPr lang="en-US" smtClean="0"/>
              <a:t>9/10/2018</a:t>
            </a:fld>
            <a:endParaRPr lang="en-US"/>
          </a:p>
        </p:txBody>
      </p:sp>
      <p:sp>
        <p:nvSpPr>
          <p:cNvPr id="5" name="Footer Placeholder 4">
            <a:extLst>
              <a:ext uri="{FF2B5EF4-FFF2-40B4-BE49-F238E27FC236}">
                <a16:creationId xmlns:a16="http://schemas.microsoft.com/office/drawing/2014/main" id="{943D6422-2BD8-413E-A89F-63BB19F99F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F10B18E-B562-424D-80D8-5C8904E9FF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96A566-B464-4E09-82EE-C17EBDD23C73}" type="slidenum">
              <a:rPr lang="en-US" smtClean="0"/>
              <a:t>‹#›</a:t>
            </a:fld>
            <a:endParaRPr lang="en-US"/>
          </a:p>
        </p:txBody>
      </p:sp>
    </p:spTree>
    <p:extLst>
      <p:ext uri="{BB962C8B-B14F-4D97-AF65-F5344CB8AC3E}">
        <p14:creationId xmlns:p14="http://schemas.microsoft.com/office/powerpoint/2010/main" val="13757099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6F7DB-B4B1-401E-A8B8-DEE1397EC634}"/>
              </a:ext>
            </a:extLst>
          </p:cNvPr>
          <p:cNvSpPr>
            <a:spLocks noGrp="1"/>
          </p:cNvSpPr>
          <p:nvPr>
            <p:ph type="ctrTitle"/>
          </p:nvPr>
        </p:nvSpPr>
        <p:spPr/>
        <p:txBody>
          <a:bodyPr/>
          <a:lstStyle/>
          <a:p>
            <a:r>
              <a:rPr lang="en-US" dirty="0"/>
              <a:t>Research Paper 1 guidelines</a:t>
            </a:r>
          </a:p>
        </p:txBody>
      </p:sp>
      <p:sp>
        <p:nvSpPr>
          <p:cNvPr id="3" name="Subtitle 2">
            <a:extLst>
              <a:ext uri="{FF2B5EF4-FFF2-40B4-BE49-F238E27FC236}">
                <a16:creationId xmlns:a16="http://schemas.microsoft.com/office/drawing/2014/main" id="{B5FA2478-0E64-460F-82E2-ABAF80BC33E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1298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83" y="0"/>
            <a:ext cx="10515600" cy="633681"/>
          </a:xfrm>
        </p:spPr>
        <p:txBody>
          <a:bodyPr>
            <a:normAutofit fontScale="90000"/>
          </a:bodyPr>
          <a:lstStyle/>
          <a:p>
            <a:r>
              <a:rPr lang="en-US" dirty="0"/>
              <a:t>Research paper 1- MSA (at least 4-5pages)</a:t>
            </a:r>
          </a:p>
        </p:txBody>
      </p:sp>
      <p:sp>
        <p:nvSpPr>
          <p:cNvPr id="3" name="Content Placeholder 2"/>
          <p:cNvSpPr>
            <a:spLocks noGrp="1"/>
          </p:cNvSpPr>
          <p:nvPr>
            <p:ph idx="1"/>
          </p:nvPr>
        </p:nvSpPr>
        <p:spPr>
          <a:xfrm>
            <a:off x="148883" y="633681"/>
            <a:ext cx="11359442" cy="5612373"/>
          </a:xfrm>
        </p:spPr>
        <p:txBody>
          <a:bodyPr>
            <a:normAutofit fontScale="77500" lnSpcReduction="20000"/>
          </a:bodyPr>
          <a:lstStyle/>
          <a:p>
            <a:pPr marL="0" indent="0">
              <a:buNone/>
            </a:pPr>
            <a:r>
              <a:rPr lang="en-US" dirty="0"/>
              <a:t>Your paper should include</a:t>
            </a:r>
            <a:r>
              <a:rPr lang="en-US" b="1" dirty="0">
                <a:solidFill>
                  <a:srgbClr val="FF0000"/>
                </a:solidFill>
              </a:rPr>
              <a:t>:  Framework </a:t>
            </a:r>
          </a:p>
          <a:p>
            <a:r>
              <a:rPr lang="en-US" b="1" u="sng" dirty="0"/>
              <a:t>Intro</a:t>
            </a:r>
            <a:r>
              <a:rPr lang="en-US" dirty="0"/>
              <a:t>- Briefly explain what the paper is about, include background information on </a:t>
            </a:r>
            <a:r>
              <a:rPr lang="en-US" i="1" dirty="0"/>
              <a:t>S. aureus </a:t>
            </a:r>
            <a:r>
              <a:rPr lang="en-US" dirty="0"/>
              <a:t>(bacterial characteristics, what is its natural environment, how is it tested for, </a:t>
            </a:r>
            <a:r>
              <a:rPr lang="en-US" dirty="0" err="1"/>
              <a:t>etc</a:t>
            </a:r>
            <a:r>
              <a:rPr lang="en-US" dirty="0"/>
              <a:t>). Based on a thorough literature review (focus on </a:t>
            </a:r>
            <a:r>
              <a:rPr lang="en-US" i="1" dirty="0"/>
              <a:t>Staphylococcus aureus</a:t>
            </a:r>
            <a:r>
              <a:rPr lang="en-US" dirty="0"/>
              <a:t> being part of the normal flora on humans and MRSA). </a:t>
            </a:r>
          </a:p>
          <a:p>
            <a:r>
              <a:rPr lang="en-US" b="1" dirty="0">
                <a:solidFill>
                  <a:srgbClr val="FF0000"/>
                </a:solidFill>
              </a:rPr>
              <a:t>Refer next slide for Details</a:t>
            </a:r>
          </a:p>
          <a:p>
            <a:endParaRPr lang="en-US" dirty="0"/>
          </a:p>
          <a:p>
            <a:r>
              <a:rPr lang="en-US" b="1" u="sng" dirty="0"/>
              <a:t>Materials and Methods</a:t>
            </a:r>
            <a:r>
              <a:rPr lang="en-US" dirty="0"/>
              <a:t>- Explain in complete sentences how the experiment was performed.  With the materials that were used.</a:t>
            </a:r>
          </a:p>
          <a:p>
            <a:r>
              <a:rPr lang="en-US" b="1" u="sng" dirty="0"/>
              <a:t>Results</a:t>
            </a:r>
            <a:r>
              <a:rPr lang="en-US" dirty="0"/>
              <a:t>- 2 pie charts (as discussed in class) and a text-based explanation of the pie charts.</a:t>
            </a:r>
          </a:p>
          <a:p>
            <a:r>
              <a:rPr lang="en-US" dirty="0"/>
              <a:t>In complete sentences, discuss the results of your individual plate results, your section’s results (include percentages of positive </a:t>
            </a:r>
            <a:r>
              <a:rPr lang="en-US" i="1" dirty="0"/>
              <a:t>S. aureus </a:t>
            </a:r>
            <a:r>
              <a:rPr lang="en-US" dirty="0"/>
              <a:t>students for nose, arms.</a:t>
            </a:r>
          </a:p>
          <a:p>
            <a:r>
              <a:rPr lang="en-US" b="1" u="sng" dirty="0"/>
              <a:t>Discussion: </a:t>
            </a:r>
            <a:r>
              <a:rPr lang="en-US" dirty="0"/>
              <a:t>based on both literature reviews and results obtained from the experiment. Talk about overall population statistics and compare your class results to these numbers; how does the class compare?  Do your individual plate results make sense (i.e. if you are positive do you show symptoms of having </a:t>
            </a:r>
            <a:r>
              <a:rPr lang="en-US" i="1" dirty="0"/>
              <a:t>S. aureus</a:t>
            </a:r>
            <a:r>
              <a:rPr lang="en-US" dirty="0"/>
              <a:t>, like acne, boils)? </a:t>
            </a:r>
          </a:p>
          <a:p>
            <a:r>
              <a:rPr lang="en-US" b="1" dirty="0">
                <a:solidFill>
                  <a:srgbClr val="FF0000"/>
                </a:solidFill>
              </a:rPr>
              <a:t>Details in Slide 5</a:t>
            </a:r>
            <a:endParaRPr lang="en-US" dirty="0"/>
          </a:p>
          <a:p>
            <a:r>
              <a:rPr lang="en-US" b="1" u="sng" dirty="0"/>
              <a:t>Conclusion</a:t>
            </a:r>
            <a:r>
              <a:rPr lang="en-US" dirty="0"/>
              <a:t>- Discuss the relevance of </a:t>
            </a:r>
            <a:r>
              <a:rPr lang="en-US" i="1" dirty="0"/>
              <a:t>S. aureus </a:t>
            </a:r>
            <a:r>
              <a:rPr lang="en-US" dirty="0"/>
              <a:t>and MRSA; give carrier statistics. 2-3 lines Max.</a:t>
            </a:r>
          </a:p>
          <a:p>
            <a:endParaRPr lang="en-US" dirty="0"/>
          </a:p>
          <a:p>
            <a:endParaRPr lang="en-US" dirty="0"/>
          </a:p>
        </p:txBody>
      </p:sp>
    </p:spTree>
    <p:extLst>
      <p:ext uri="{BB962C8B-B14F-4D97-AF65-F5344CB8AC3E}">
        <p14:creationId xmlns:p14="http://schemas.microsoft.com/office/powerpoint/2010/main" val="1879544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1204E4-BE94-496A-8B72-340F94E070EC}"/>
              </a:ext>
            </a:extLst>
          </p:cNvPr>
          <p:cNvSpPr>
            <a:spLocks noGrp="1"/>
          </p:cNvSpPr>
          <p:nvPr>
            <p:ph idx="1"/>
          </p:nvPr>
        </p:nvSpPr>
        <p:spPr>
          <a:xfrm>
            <a:off x="444304" y="756481"/>
            <a:ext cx="10515600" cy="4351338"/>
          </a:xfrm>
        </p:spPr>
        <p:txBody>
          <a:bodyPr>
            <a:normAutofit lnSpcReduction="10000"/>
          </a:bodyPr>
          <a:lstStyle/>
          <a:p>
            <a:r>
              <a:rPr lang="en-US" b="1" dirty="0"/>
              <a:t>Introduction</a:t>
            </a:r>
            <a:r>
              <a:rPr lang="en-US" dirty="0"/>
              <a:t> </a:t>
            </a:r>
            <a:r>
              <a:rPr lang="en-US" b="1" dirty="0"/>
              <a:t>(Must have these information) (1-1.5 page)</a:t>
            </a:r>
          </a:p>
          <a:p>
            <a:r>
              <a:rPr lang="en-US" dirty="0"/>
              <a:t>What is Staphylococci? What is </a:t>
            </a:r>
            <a:r>
              <a:rPr lang="en-US" i="1" dirty="0"/>
              <a:t>Staph. aureus</a:t>
            </a:r>
            <a:r>
              <a:rPr lang="en-US" dirty="0"/>
              <a:t>, Morphology</a:t>
            </a:r>
          </a:p>
          <a:p>
            <a:r>
              <a:rPr lang="en-US" dirty="0"/>
              <a:t>Habitat of the bacterium and growth conditions</a:t>
            </a:r>
          </a:p>
          <a:p>
            <a:r>
              <a:rPr lang="en-US" dirty="0"/>
              <a:t>How is it tested in lab, its characteristics.</a:t>
            </a:r>
          </a:p>
          <a:p>
            <a:r>
              <a:rPr lang="en-US" dirty="0"/>
              <a:t>Disease caused</a:t>
            </a:r>
          </a:p>
          <a:p>
            <a:r>
              <a:rPr lang="en-US" dirty="0"/>
              <a:t>Carriage rate: (nasal and skin): include some statistics, percentage carriage rate (you will find this in published papers /journals): Do not forget to cite the paper/ article you got that information from. </a:t>
            </a:r>
          </a:p>
          <a:p>
            <a:r>
              <a:rPr lang="en-US" dirty="0"/>
              <a:t>Significance: why is it important why we are doing this ? Why we are trying to find out the carriage rate? </a:t>
            </a:r>
          </a:p>
        </p:txBody>
      </p:sp>
    </p:spTree>
    <p:extLst>
      <p:ext uri="{BB962C8B-B14F-4D97-AF65-F5344CB8AC3E}">
        <p14:creationId xmlns:p14="http://schemas.microsoft.com/office/powerpoint/2010/main" val="325624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98E54-643C-48E3-B93D-46FE979FF1E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0498F5D-7DC4-4E36-9B31-C5C7FC05DBD6}"/>
              </a:ext>
            </a:extLst>
          </p:cNvPr>
          <p:cNvSpPr>
            <a:spLocks noGrp="1"/>
          </p:cNvSpPr>
          <p:nvPr>
            <p:ph idx="1"/>
          </p:nvPr>
        </p:nvSpPr>
        <p:spPr/>
        <p:txBody>
          <a:bodyPr>
            <a:normAutofit lnSpcReduction="10000"/>
          </a:bodyPr>
          <a:lstStyle/>
          <a:p>
            <a:pPr marL="0" indent="0">
              <a:buNone/>
            </a:pPr>
            <a:endParaRPr lang="en-US" dirty="0"/>
          </a:p>
          <a:p>
            <a:r>
              <a:rPr lang="en-US" b="1" u="sng" dirty="0"/>
              <a:t>Materials and Methods</a:t>
            </a:r>
            <a:r>
              <a:rPr lang="en-US" dirty="0"/>
              <a:t>- Explain in complete sentences how the experiment was performed.  With the materials that were used.</a:t>
            </a:r>
          </a:p>
          <a:p>
            <a:r>
              <a:rPr lang="en-US" dirty="0"/>
              <a:t>List every single materials (Swab,  Sterile </a:t>
            </a:r>
            <a:r>
              <a:rPr lang="en-US" dirty="0" err="1"/>
              <a:t>ddWater</a:t>
            </a:r>
            <a:r>
              <a:rPr lang="en-US" dirty="0"/>
              <a:t>, Inoculating loop, Media you used, Bunsen burner, incubator etc.)</a:t>
            </a:r>
          </a:p>
          <a:p>
            <a:r>
              <a:rPr lang="en-US" b="1" u="sng" dirty="0"/>
              <a:t>Results</a:t>
            </a:r>
            <a:r>
              <a:rPr lang="en-US" dirty="0"/>
              <a:t>- 2 pie charts (as discussed in class) and a text-based explanation of the pie charts.</a:t>
            </a:r>
          </a:p>
          <a:p>
            <a:r>
              <a:rPr lang="en-US" dirty="0"/>
              <a:t>In complete sentences, discuss the results of your individual plate results, your section’s results (include percentages of positive </a:t>
            </a:r>
            <a:r>
              <a:rPr lang="en-US" i="1" dirty="0"/>
              <a:t>S. aureus </a:t>
            </a:r>
            <a:r>
              <a:rPr lang="en-US" dirty="0"/>
              <a:t>students for nose, arms.</a:t>
            </a:r>
          </a:p>
          <a:p>
            <a:endParaRPr lang="en-US" dirty="0"/>
          </a:p>
          <a:p>
            <a:endParaRPr lang="en-US" dirty="0"/>
          </a:p>
        </p:txBody>
      </p:sp>
    </p:spTree>
    <p:extLst>
      <p:ext uri="{BB962C8B-B14F-4D97-AF65-F5344CB8AC3E}">
        <p14:creationId xmlns:p14="http://schemas.microsoft.com/office/powerpoint/2010/main" val="1813612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D34DD-AF89-42F9-86C2-DE638502221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B722548-66B7-401A-B872-487F355647E5}"/>
              </a:ext>
            </a:extLst>
          </p:cNvPr>
          <p:cNvSpPr>
            <a:spLocks noGrp="1"/>
          </p:cNvSpPr>
          <p:nvPr>
            <p:ph idx="1"/>
          </p:nvPr>
        </p:nvSpPr>
        <p:spPr/>
        <p:txBody>
          <a:bodyPr>
            <a:normAutofit fontScale="85000" lnSpcReduction="20000"/>
          </a:bodyPr>
          <a:lstStyle/>
          <a:p>
            <a:r>
              <a:rPr lang="en-US" b="1" dirty="0"/>
              <a:t>Discussion:  1.5-2 pages: In text Citation is must </a:t>
            </a:r>
          </a:p>
          <a:p>
            <a:r>
              <a:rPr lang="en-US" dirty="0"/>
              <a:t>What was your result in nose and arm?</a:t>
            </a:r>
          </a:p>
          <a:p>
            <a:r>
              <a:rPr lang="en-US" dirty="0"/>
              <a:t>How does the data from Nose compares to arm?</a:t>
            </a:r>
          </a:p>
          <a:p>
            <a:r>
              <a:rPr lang="en-US" dirty="0"/>
              <a:t>What is the average nasal carriage rate? what about skin carriage rate? </a:t>
            </a:r>
          </a:p>
          <a:p>
            <a:r>
              <a:rPr lang="en-US" dirty="0"/>
              <a:t>How does your data compares to the other national/international/world data?</a:t>
            </a:r>
          </a:p>
          <a:p>
            <a:r>
              <a:rPr lang="en-US" dirty="0"/>
              <a:t>Spectrum of disease caused by Staphylococci</a:t>
            </a:r>
          </a:p>
          <a:p>
            <a:r>
              <a:rPr lang="en-US" dirty="0"/>
              <a:t>Do your individual plate results make sense (i.e. if you are positive do you show symptoms of having </a:t>
            </a:r>
            <a:r>
              <a:rPr lang="en-US" i="1" dirty="0"/>
              <a:t>S. aureus</a:t>
            </a:r>
            <a:r>
              <a:rPr lang="en-US" dirty="0"/>
              <a:t>, like acne, boils)? </a:t>
            </a:r>
          </a:p>
          <a:p>
            <a:r>
              <a:rPr lang="en-US" dirty="0"/>
              <a:t>Antibiotics resistance in </a:t>
            </a:r>
            <a:r>
              <a:rPr lang="en-US" i="1" dirty="0"/>
              <a:t>Staphylococcus aureus</a:t>
            </a:r>
          </a:p>
          <a:p>
            <a:r>
              <a:rPr lang="en-US" dirty="0"/>
              <a:t>Talk about Methicillin resistant Staphylococci/ </a:t>
            </a:r>
            <a:r>
              <a:rPr lang="en-US" i="1" dirty="0"/>
              <a:t>S. aureus</a:t>
            </a:r>
          </a:p>
          <a:p>
            <a:r>
              <a:rPr lang="en-US" dirty="0"/>
              <a:t>Preventive measures that a carrier should take. ( Consider the fact that they could be latent carrier, might act as a source of outbreak)</a:t>
            </a:r>
          </a:p>
          <a:p>
            <a:endParaRPr lang="en-US" dirty="0"/>
          </a:p>
        </p:txBody>
      </p:sp>
    </p:spTree>
    <p:extLst>
      <p:ext uri="{BB962C8B-B14F-4D97-AF65-F5344CB8AC3E}">
        <p14:creationId xmlns:p14="http://schemas.microsoft.com/office/powerpoint/2010/main" val="39068394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2E91D-1A0D-40B7-862C-92B7EA01D4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DD27677-DEAE-4DE6-A6D3-7BF216B8ED26}"/>
              </a:ext>
            </a:extLst>
          </p:cNvPr>
          <p:cNvSpPr>
            <a:spLocks noGrp="1"/>
          </p:cNvSpPr>
          <p:nvPr>
            <p:ph idx="1"/>
          </p:nvPr>
        </p:nvSpPr>
        <p:spPr/>
        <p:txBody>
          <a:bodyPr>
            <a:normAutofit/>
          </a:bodyPr>
          <a:lstStyle/>
          <a:p>
            <a:r>
              <a:rPr lang="en-US" dirty="0"/>
              <a:t>How to do in-text citation ?? In your Introduction, Discussion section. </a:t>
            </a:r>
          </a:p>
          <a:p>
            <a:r>
              <a:rPr lang="en-US" dirty="0"/>
              <a:t>Just an example</a:t>
            </a:r>
          </a:p>
          <a:p>
            <a:r>
              <a:rPr lang="en-US" dirty="0"/>
              <a:t>A large proportion of the population (Approx. 60%) harbors </a:t>
            </a:r>
            <a:r>
              <a:rPr lang="en-US" i="1" dirty="0"/>
              <a:t>S. aureus </a:t>
            </a:r>
            <a:r>
              <a:rPr lang="en-US" dirty="0"/>
              <a:t>intermittently(Esther and  Smith, 1976). </a:t>
            </a:r>
            <a:r>
              <a:rPr lang="en-US" b="1" dirty="0"/>
              <a:t>This is how you do intext citation.</a:t>
            </a:r>
          </a:p>
          <a:p>
            <a:r>
              <a:rPr lang="en-US" dirty="0"/>
              <a:t>The detail of authors goes into your separate reference section like:</a:t>
            </a:r>
          </a:p>
          <a:p>
            <a:pPr marL="0" indent="0">
              <a:buNone/>
            </a:pPr>
            <a:r>
              <a:rPr lang="en-US" dirty="0"/>
              <a:t>Esther, C. A., and  Smith J.E . 1976. Carriage patterns of </a:t>
            </a:r>
            <a:r>
              <a:rPr lang="en-US" i="1" dirty="0"/>
              <a:t>Staphylococcus aureus </a:t>
            </a:r>
            <a:r>
              <a:rPr lang="en-US" dirty="0"/>
              <a:t>in a healthy non-hospital population of adults and children. Ann. Hum. Biol. 3:221–227.</a:t>
            </a:r>
          </a:p>
        </p:txBody>
      </p:sp>
    </p:spTree>
    <p:extLst>
      <p:ext uri="{BB962C8B-B14F-4D97-AF65-F5344CB8AC3E}">
        <p14:creationId xmlns:p14="http://schemas.microsoft.com/office/powerpoint/2010/main" val="3211250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in-text citations</a:t>
            </a:r>
          </a:p>
        </p:txBody>
      </p:sp>
      <p:sp>
        <p:nvSpPr>
          <p:cNvPr id="3" name="Content Placeholder 2"/>
          <p:cNvSpPr>
            <a:spLocks noGrp="1"/>
          </p:cNvSpPr>
          <p:nvPr>
            <p:ph idx="1"/>
          </p:nvPr>
        </p:nvSpPr>
        <p:spPr>
          <a:xfrm>
            <a:off x="2589212" y="2133600"/>
            <a:ext cx="8915400" cy="4724400"/>
          </a:xfrm>
        </p:spPr>
        <p:txBody>
          <a:bodyPr>
            <a:normAutofit fontScale="92500" lnSpcReduction="10000"/>
          </a:bodyPr>
          <a:lstStyle/>
          <a:p>
            <a:r>
              <a:rPr lang="en-US" dirty="0"/>
              <a:t>Citing a website: include website’s name and year it was accessed</a:t>
            </a:r>
          </a:p>
          <a:p>
            <a:pPr lvl="1"/>
            <a:r>
              <a:rPr lang="en-US" dirty="0"/>
              <a:t>The U.S. demand for gasoline is almost 9 million barrels per day, which depends heavily on importing foreign oil (EIA, 2013).</a:t>
            </a:r>
          </a:p>
          <a:p>
            <a:r>
              <a:rPr lang="en-US" dirty="0"/>
              <a:t>Citing a journal or book with 1 author: include author’s last name and year of publication</a:t>
            </a:r>
          </a:p>
          <a:p>
            <a:pPr lvl="1"/>
            <a:r>
              <a:rPr lang="en-US" dirty="0"/>
              <a:t>(</a:t>
            </a:r>
            <a:r>
              <a:rPr lang="en-US" dirty="0" err="1"/>
              <a:t>Alasfour</a:t>
            </a:r>
            <a:r>
              <a:rPr lang="en-US" dirty="0"/>
              <a:t>, 1997)</a:t>
            </a:r>
          </a:p>
          <a:p>
            <a:r>
              <a:rPr lang="en-US" dirty="0"/>
              <a:t>Citing a journal or book with 2 authors: include both last names and year of publication</a:t>
            </a:r>
          </a:p>
          <a:p>
            <a:pPr lvl="1"/>
            <a:r>
              <a:rPr lang="en-US" dirty="0"/>
              <a:t>(Nigam and Singh, 2011)</a:t>
            </a:r>
          </a:p>
          <a:p>
            <a:r>
              <a:rPr lang="en-US" dirty="0"/>
              <a:t>Citing a journal or book with more than 2 authors: include first author’s last name followed by “et al.” and year of publication.</a:t>
            </a:r>
          </a:p>
          <a:p>
            <a:pPr lvl="1"/>
            <a:r>
              <a:rPr lang="en-US" dirty="0"/>
              <a:t>(Wu et al. </a:t>
            </a:r>
            <a:r>
              <a:rPr lang="en-US"/>
              <a:t>2008)</a:t>
            </a:r>
            <a:endParaRPr lang="en-US" dirty="0"/>
          </a:p>
        </p:txBody>
      </p:sp>
    </p:spTree>
    <p:extLst>
      <p:ext uri="{BB962C8B-B14F-4D97-AF65-F5344CB8AC3E}">
        <p14:creationId xmlns:p14="http://schemas.microsoft.com/office/powerpoint/2010/main" val="3506094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413F3D1-1BF8-489E-B04C-F075AC6B552B}"/>
              </a:ext>
            </a:extLst>
          </p:cNvPr>
          <p:cNvSpPr>
            <a:spLocks noGrp="1"/>
          </p:cNvSpPr>
          <p:nvPr>
            <p:ph idx="1"/>
          </p:nvPr>
        </p:nvSpPr>
        <p:spPr>
          <a:xfrm>
            <a:off x="838200" y="339213"/>
            <a:ext cx="10515600" cy="6386052"/>
          </a:xfrm>
        </p:spPr>
        <p:txBody>
          <a:bodyPr/>
          <a:lstStyle/>
          <a:p>
            <a:r>
              <a:rPr lang="en-US" dirty="0"/>
              <a:t>Reference: Last section: separate page</a:t>
            </a:r>
          </a:p>
          <a:p>
            <a:r>
              <a:rPr lang="en-US" dirty="0"/>
              <a:t>Use Citation Machine to generate your references and Bibliography</a:t>
            </a:r>
          </a:p>
        </p:txBody>
      </p:sp>
      <p:pic>
        <p:nvPicPr>
          <p:cNvPr id="5" name="Picture 4" descr="A screenshot of a social media post&#10;&#10;Description generated with very high confidence">
            <a:extLst>
              <a:ext uri="{FF2B5EF4-FFF2-40B4-BE49-F238E27FC236}">
                <a16:creationId xmlns:a16="http://schemas.microsoft.com/office/drawing/2014/main" id="{6E0B3567-5EF9-43AD-9004-E7A9B9953F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922" y="1638745"/>
            <a:ext cx="10014155" cy="4880042"/>
          </a:xfrm>
          <a:prstGeom prst="rect">
            <a:avLst/>
          </a:prstGeom>
        </p:spPr>
      </p:pic>
    </p:spTree>
    <p:extLst>
      <p:ext uri="{BB962C8B-B14F-4D97-AF65-F5344CB8AC3E}">
        <p14:creationId xmlns:p14="http://schemas.microsoft.com/office/powerpoint/2010/main" val="3189836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92500"/>
          </a:bodyPr>
          <a:lstStyle/>
          <a:p>
            <a:r>
              <a:rPr lang="en-US" dirty="0"/>
              <a:t>Your reference page should be the last page of your paper (this does not count towards the 4-5 pages) and should be labeled “References”</a:t>
            </a:r>
          </a:p>
          <a:p>
            <a:r>
              <a:rPr lang="en-US" dirty="0"/>
              <a:t>Make sure you include a reference for all in-text citations</a:t>
            </a:r>
          </a:p>
          <a:p>
            <a:r>
              <a:rPr lang="en-US" dirty="0"/>
              <a:t>References should be in alphabetical order</a:t>
            </a:r>
          </a:p>
          <a:p>
            <a:r>
              <a:rPr lang="en-US" dirty="0"/>
              <a:t>Each reference should be indented after the first line</a:t>
            </a:r>
          </a:p>
          <a:p>
            <a:r>
              <a:rPr lang="en-US" dirty="0"/>
              <a:t>When referencing a website you must include the name of the website, the date the information was posted, the name of the section the information was taken from, the date it was accessed, and the website address</a:t>
            </a:r>
          </a:p>
          <a:p>
            <a:r>
              <a:rPr lang="en-US" dirty="0"/>
              <a:t>When referencing a book or journal you must list every author’s name no matter how many there are</a:t>
            </a:r>
          </a:p>
        </p:txBody>
      </p:sp>
    </p:spTree>
    <p:extLst>
      <p:ext uri="{BB962C8B-B14F-4D97-AF65-F5344CB8AC3E}">
        <p14:creationId xmlns:p14="http://schemas.microsoft.com/office/powerpoint/2010/main" val="2747508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6362"/>
            <a:ext cx="10515600" cy="1049338"/>
          </a:xfrm>
        </p:spPr>
        <p:txBody>
          <a:bodyPr/>
          <a:lstStyle/>
          <a:p>
            <a:r>
              <a:rPr lang="en-US" dirty="0"/>
              <a:t>Example of references</a:t>
            </a:r>
          </a:p>
        </p:txBody>
      </p:sp>
      <p:sp>
        <p:nvSpPr>
          <p:cNvPr id="3" name="Content Placeholder 2"/>
          <p:cNvSpPr>
            <a:spLocks noGrp="1"/>
          </p:cNvSpPr>
          <p:nvPr>
            <p:ph idx="1"/>
          </p:nvPr>
        </p:nvSpPr>
        <p:spPr>
          <a:xfrm>
            <a:off x="228601" y="1603514"/>
            <a:ext cx="11711608" cy="4825422"/>
          </a:xfrm>
        </p:spPr>
        <p:txBody>
          <a:bodyPr>
            <a:normAutofit fontScale="85000" lnSpcReduction="10000"/>
          </a:bodyPr>
          <a:lstStyle/>
          <a:p>
            <a:r>
              <a:rPr lang="en-US" dirty="0"/>
              <a:t>Referencing a journal article with a single author: Include the article’s name, abbreviated journal name, journal issue, and page numbers of article</a:t>
            </a:r>
          </a:p>
          <a:p>
            <a:pPr marL="0" indent="0">
              <a:buNone/>
            </a:pPr>
            <a:r>
              <a:rPr lang="en-US" dirty="0" err="1"/>
              <a:t>Alasfour</a:t>
            </a:r>
            <a:r>
              <a:rPr lang="en-US" dirty="0"/>
              <a:t>, F.N. (1997) Butanol-A single cylinder engine study: engine performance. </a:t>
            </a:r>
            <a:r>
              <a:rPr lang="en-US" dirty="0" err="1"/>
              <a:t>Int</a:t>
            </a:r>
            <a:r>
              <a:rPr lang="en-US" dirty="0"/>
              <a:t> J Energy Res 21:21-30.</a:t>
            </a:r>
          </a:p>
          <a:p>
            <a:r>
              <a:rPr lang="en-US" dirty="0"/>
              <a:t>Referencing a journal with multiple author’s: include all names</a:t>
            </a:r>
          </a:p>
          <a:p>
            <a:pPr marL="0" indent="0">
              <a:buNone/>
            </a:pPr>
            <a:r>
              <a:rPr lang="en-US" dirty="0" err="1"/>
              <a:t>Atsumi</a:t>
            </a:r>
            <a:r>
              <a:rPr lang="en-US" dirty="0"/>
              <a:t>, S., </a:t>
            </a:r>
            <a:r>
              <a:rPr lang="en-US" dirty="0" err="1"/>
              <a:t>Cann</a:t>
            </a:r>
            <a:r>
              <a:rPr lang="en-US" dirty="0"/>
              <a:t>, A.F., Connor, M.R., Shen, C.R., Smith, </a:t>
            </a:r>
            <a:r>
              <a:rPr lang="en-US" dirty="0" err="1"/>
              <a:t>K.m</a:t>
            </a:r>
            <a:r>
              <a:rPr lang="en-US" dirty="0"/>
              <a:t>., </a:t>
            </a:r>
            <a:r>
              <a:rPr lang="en-US" dirty="0" err="1"/>
              <a:t>Brynildsen</a:t>
            </a:r>
            <a:r>
              <a:rPr lang="en-US" dirty="0"/>
              <a:t>, M.P., Chou, 	K.J.Y., </a:t>
            </a:r>
            <a:r>
              <a:rPr lang="en-US" dirty="0" err="1"/>
              <a:t>Hanai</a:t>
            </a:r>
            <a:r>
              <a:rPr lang="en-US" dirty="0"/>
              <a:t>, T., &amp; Liao, J.C. (2008) Metabolic engineering of </a:t>
            </a:r>
            <a:r>
              <a:rPr lang="en-US" i="1" dirty="0"/>
              <a:t>Escherichia coli </a:t>
            </a:r>
            <a:r>
              <a:rPr lang="en-US" dirty="0"/>
              <a:t>for 1-butanol production. </a:t>
            </a:r>
            <a:r>
              <a:rPr lang="en-US" dirty="0" err="1"/>
              <a:t>Metab</a:t>
            </a:r>
            <a:r>
              <a:rPr lang="en-US" dirty="0"/>
              <a:t> </a:t>
            </a:r>
            <a:r>
              <a:rPr lang="en-US" dirty="0" err="1"/>
              <a:t>Eng</a:t>
            </a:r>
            <a:r>
              <a:rPr lang="en-US" dirty="0"/>
              <a:t> 10(6):305-311.</a:t>
            </a:r>
          </a:p>
          <a:p>
            <a:r>
              <a:rPr lang="en-US" dirty="0"/>
              <a:t>Referencing a website: publish/post date is listed first, then access date</a:t>
            </a:r>
          </a:p>
          <a:p>
            <a:pPr marL="0" indent="0">
              <a:buNone/>
            </a:pPr>
            <a:r>
              <a:rPr lang="en-US" dirty="0"/>
              <a:t>Energy Information Administration (2011) International Energy Statistics.  20 Oct. 	2013 &lt;http://www.eia.gov/cfapps/ipdbproject/IEDIndex3.cfm?tid=79&amp;pid= 	79&amp;aid=1&gt;.</a:t>
            </a:r>
          </a:p>
          <a:p>
            <a:r>
              <a:rPr lang="en-US" dirty="0"/>
              <a:t>Referencing a book: follow same rules as journal articles with multiple authors</a:t>
            </a:r>
          </a:p>
          <a:p>
            <a:pPr marL="0" indent="0">
              <a:buNone/>
            </a:pPr>
            <a:r>
              <a:rPr lang="en-US" dirty="0"/>
              <a:t>Last, F. M. (Year Published) </a:t>
            </a:r>
            <a:r>
              <a:rPr lang="en-US" i="1" dirty="0"/>
              <a:t>Book name.</a:t>
            </a:r>
            <a:r>
              <a:rPr lang="en-US" dirty="0"/>
              <a:t> City, State: Publisher.</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556960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Miscellaneous</a:t>
            </a:r>
          </a:p>
        </p:txBody>
      </p:sp>
      <p:sp>
        <p:nvSpPr>
          <p:cNvPr id="3" name="Content Placeholder 2"/>
          <p:cNvSpPr>
            <a:spLocks noGrp="1"/>
          </p:cNvSpPr>
          <p:nvPr>
            <p:ph idx="1"/>
          </p:nvPr>
        </p:nvSpPr>
        <p:spPr>
          <a:xfrm>
            <a:off x="2589212" y="2133600"/>
            <a:ext cx="9271484" cy="3777622"/>
          </a:xfrm>
        </p:spPr>
        <p:txBody>
          <a:bodyPr>
            <a:normAutofit fontScale="92500" lnSpcReduction="10000"/>
          </a:bodyPr>
          <a:lstStyle/>
          <a:p>
            <a:r>
              <a:rPr lang="en-US" dirty="0"/>
              <a:t>The first time you mention an organism’s name you must spell it out completely.  Any time it is mentioned after that you can abbreviate the genus name.</a:t>
            </a:r>
          </a:p>
          <a:p>
            <a:r>
              <a:rPr lang="en-US" dirty="0"/>
              <a:t>Scientific names are always written in italics, and the genus is always capitalized</a:t>
            </a:r>
          </a:p>
          <a:p>
            <a:pPr marL="0" indent="0">
              <a:buNone/>
            </a:pPr>
            <a:r>
              <a:rPr lang="en-US" dirty="0"/>
              <a:t>	Ex) </a:t>
            </a:r>
            <a:r>
              <a:rPr lang="en-US" i="1" dirty="0"/>
              <a:t>Escherichia coli </a:t>
            </a:r>
            <a:r>
              <a:rPr lang="en-US" dirty="0"/>
              <a:t>; when it is mentioned later you can abbreviate it (</a:t>
            </a:r>
            <a:r>
              <a:rPr lang="en-US" i="1" dirty="0"/>
              <a:t>E. coli)</a:t>
            </a:r>
          </a:p>
          <a:p>
            <a:pPr marL="0" indent="0">
              <a:buNone/>
            </a:pPr>
            <a:endParaRPr lang="en-US" i="1" dirty="0"/>
          </a:p>
          <a:p>
            <a:r>
              <a:rPr lang="en-US" dirty="0"/>
              <a:t>Plagiarism will result in a 0</a:t>
            </a:r>
          </a:p>
          <a:p>
            <a:endParaRPr lang="en-US" dirty="0"/>
          </a:p>
        </p:txBody>
      </p:sp>
    </p:spTree>
    <p:extLst>
      <p:ext uri="{BB962C8B-B14F-4D97-AF65-F5344CB8AC3E}">
        <p14:creationId xmlns:p14="http://schemas.microsoft.com/office/powerpoint/2010/main" val="3961571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1085</TotalTime>
  <Words>1062</Words>
  <Application>Microsoft Office PowerPoint</Application>
  <PresentationFormat>Widescreen</PresentationFormat>
  <Paragraphs>72</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Research Paper 1 guidelines</vt:lpstr>
      <vt:lpstr>Research paper 1- MSA (at least 4-5pages)</vt:lpstr>
      <vt:lpstr>PowerPoint Presentation</vt:lpstr>
      <vt:lpstr>PowerPoint Presentation</vt:lpstr>
      <vt:lpstr>PowerPoint Presentation</vt:lpstr>
      <vt:lpstr>PowerPoint Presentation</vt:lpstr>
      <vt:lpstr>Examples of in-text citations</vt:lpstr>
      <vt:lpstr>PowerPoint Presentation</vt:lpstr>
      <vt:lpstr>References</vt:lpstr>
      <vt:lpstr>Example of references</vt:lpstr>
      <vt:lpstr>Miscellaneous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binita</dc:creator>
  <cp:lastModifiedBy>binita</cp:lastModifiedBy>
  <cp:revision>14</cp:revision>
  <dcterms:created xsi:type="dcterms:W3CDTF">2017-10-02T14:59:58Z</dcterms:created>
  <dcterms:modified xsi:type="dcterms:W3CDTF">2018-09-11T03:08:17Z</dcterms:modified>
</cp:coreProperties>
</file>